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3" r:id="rId5"/>
    <p:sldId id="266" r:id="rId6"/>
    <p:sldId id="259" r:id="rId7"/>
    <p:sldId id="274" r:id="rId8"/>
    <p:sldId id="267" r:id="rId9"/>
    <p:sldId id="268" r:id="rId10"/>
    <p:sldId id="269" r:id="rId11"/>
    <p:sldId id="270" r:id="rId12"/>
    <p:sldId id="271" r:id="rId13"/>
    <p:sldId id="272" r:id="rId14"/>
    <p:sldId id="26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5" d="100"/>
          <a:sy n="55" d="100"/>
        </p:scale>
        <p:origin x="-1794" y="-3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18DD540-DE10-4533-AF5E-18BD84D14B68}" type="datetimeFigureOut">
              <a:rPr lang="en-GB" smtClean="0"/>
              <a:t>01/03/2016</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A5CE148-7C11-47A9-AA18-268F6B63211F}"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8DD540-DE10-4533-AF5E-18BD84D14B68}" type="datetimeFigureOut">
              <a:rPr lang="en-GB" smtClean="0"/>
              <a:t>01/03/2016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A5CE148-7C11-47A9-AA18-268F6B63211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8DD540-DE10-4533-AF5E-18BD84D14B68}" type="datetimeFigureOut">
              <a:rPr lang="en-GB" smtClean="0"/>
              <a:t>01/03/2016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A5CE148-7C11-47A9-AA18-268F6B63211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8DD540-DE10-4533-AF5E-18BD84D14B68}" type="datetimeFigureOut">
              <a:rPr lang="en-GB" smtClean="0"/>
              <a:t>01/03/2016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A5CE148-7C11-47A9-AA18-268F6B63211F}"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18DD540-DE10-4533-AF5E-18BD84D14B68}" type="datetimeFigureOut">
              <a:rPr lang="en-GB" smtClean="0"/>
              <a:t>01/03/2016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8A5CE148-7C11-47A9-AA18-268F6B63211F}"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8DD540-DE10-4533-AF5E-18BD84D14B68}" type="datetimeFigureOut">
              <a:rPr lang="en-GB" smtClean="0"/>
              <a:t>01/03/2016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A5CE148-7C11-47A9-AA18-268F6B63211F}"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8DD540-DE10-4533-AF5E-18BD84D14B68}" type="datetimeFigureOut">
              <a:rPr lang="en-GB" smtClean="0"/>
              <a:t>01/03/2016</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8A5CE148-7C11-47A9-AA18-268F6B63211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18DD540-DE10-4533-AF5E-18BD84D14B68}" type="datetimeFigureOut">
              <a:rPr lang="en-GB" smtClean="0"/>
              <a:t>01/03/2016</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8A5CE148-7C11-47A9-AA18-268F6B63211F}"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18DD540-DE10-4533-AF5E-18BD84D14B68}" type="datetimeFigureOut">
              <a:rPr lang="en-GB" smtClean="0"/>
              <a:t>01/03/2016</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8A5CE148-7C11-47A9-AA18-268F6B63211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18DD540-DE10-4533-AF5E-18BD84D14B68}" type="datetimeFigureOut">
              <a:rPr lang="en-GB" smtClean="0"/>
              <a:t>01/03/2016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8A5CE148-7C11-47A9-AA18-268F6B63211F}"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18DD540-DE10-4533-AF5E-18BD84D14B68}" type="datetimeFigureOut">
              <a:rPr lang="en-GB" smtClean="0"/>
              <a:t>01/03/2016</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A5CE148-7C11-47A9-AA18-268F6B63211F}"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18DD540-DE10-4533-AF5E-18BD84D14B68}" type="datetimeFigureOut">
              <a:rPr lang="en-GB" smtClean="0"/>
              <a:t>01/03/2016</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A5CE148-7C11-47A9-AA18-268F6B63211F}"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8001000" cy="1774825"/>
          </a:xfrm>
        </p:spPr>
        <p:txBody>
          <a:bodyPr>
            <a:normAutofit fontScale="90000"/>
          </a:bodyPr>
          <a:lstStyle/>
          <a:p>
            <a:pPr algn="ctr"/>
            <a:r>
              <a:rPr lang="en-GB" b="1" dirty="0" smtClean="0">
                <a:solidFill>
                  <a:schemeClr val="accent2">
                    <a:lumMod val="75000"/>
                  </a:schemeClr>
                </a:solidFill>
              </a:rPr>
              <a:t/>
            </a:r>
            <a:br>
              <a:rPr lang="en-GB" b="1" dirty="0" smtClean="0">
                <a:solidFill>
                  <a:schemeClr val="accent2">
                    <a:lumMod val="75000"/>
                  </a:schemeClr>
                </a:solidFill>
              </a:rPr>
            </a:br>
            <a:r>
              <a:rPr lang="en-GB" dirty="0">
                <a:solidFill>
                  <a:schemeClr val="accent2">
                    <a:lumMod val="75000"/>
                  </a:schemeClr>
                </a:solidFill>
              </a:rPr>
              <a:t/>
            </a:r>
            <a:br>
              <a:rPr lang="en-GB" dirty="0">
                <a:solidFill>
                  <a:schemeClr val="accent2">
                    <a:lumMod val="75000"/>
                  </a:schemeClr>
                </a:solidFill>
              </a:rPr>
            </a:br>
            <a:r>
              <a:rPr lang="en-GB" dirty="0" smtClean="0">
                <a:solidFill>
                  <a:schemeClr val="accent2">
                    <a:lumMod val="75000"/>
                  </a:schemeClr>
                </a:solidFill>
              </a:rPr>
              <a:t/>
            </a:r>
            <a:br>
              <a:rPr lang="en-GB" dirty="0" smtClean="0">
                <a:solidFill>
                  <a:schemeClr val="accent2">
                    <a:lumMod val="75000"/>
                  </a:schemeClr>
                </a:solidFill>
              </a:rPr>
            </a:br>
            <a:r>
              <a:rPr lang="en-GB" sz="4000" b="1" dirty="0" smtClean="0">
                <a:solidFill>
                  <a:schemeClr val="accent2">
                    <a:lumMod val="75000"/>
                  </a:schemeClr>
                </a:solidFill>
              </a:rPr>
              <a:t>Understanding Assessment at Amberley Parochial Primary School</a:t>
            </a:r>
            <a:endParaRPr lang="en-GB" sz="4000" b="1" dirty="0">
              <a:solidFill>
                <a:schemeClr val="accent2">
                  <a:lumMod val="75000"/>
                </a:schemeClr>
              </a:solidFill>
            </a:endParaRPr>
          </a:p>
        </p:txBody>
      </p:sp>
      <p:sp>
        <p:nvSpPr>
          <p:cNvPr id="3" name="Subtitle 2"/>
          <p:cNvSpPr>
            <a:spLocks noGrp="1"/>
          </p:cNvSpPr>
          <p:nvPr>
            <p:ph type="subTitle" idx="1"/>
          </p:nvPr>
        </p:nvSpPr>
        <p:spPr>
          <a:xfrm>
            <a:off x="457200" y="2438400"/>
            <a:ext cx="8382000" cy="3200400"/>
          </a:xfrm>
        </p:spPr>
        <p:txBody>
          <a:bodyPr/>
          <a:lstStyle/>
          <a:p>
            <a:endParaRPr lang="en-GB" dirty="0" smtClean="0"/>
          </a:p>
          <a:p>
            <a:endParaRPr lang="en-GB" dirty="0"/>
          </a:p>
        </p:txBody>
      </p:sp>
      <p:pic>
        <p:nvPicPr>
          <p:cNvPr id="4" name="Picture 3" descr="aa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7000" y="2076091"/>
            <a:ext cx="3810000" cy="2362199"/>
          </a:xfrm>
          <a:prstGeom prst="rect">
            <a:avLst/>
          </a:prstGeom>
          <a:noFill/>
          <a:ln>
            <a:noFill/>
          </a:ln>
        </p:spPr>
      </p:pic>
    </p:spTree>
    <p:extLst>
      <p:ext uri="{BB962C8B-B14F-4D97-AF65-F5344CB8AC3E}">
        <p14:creationId xmlns:p14="http://schemas.microsoft.com/office/powerpoint/2010/main" val="3064284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763000" cy="5334000"/>
          </a:xfrm>
        </p:spPr>
        <p:txBody>
          <a:bodyPr>
            <a:normAutofit lnSpcReduction="10000"/>
          </a:bodyPr>
          <a:lstStyle/>
          <a:p>
            <a:pPr marL="109728" indent="0">
              <a:buNone/>
            </a:pPr>
            <a:r>
              <a:rPr lang="en-GB" sz="2000" dirty="0" smtClean="0"/>
              <a:t>The reading test is comprised of two components; one integrated reading and answer booklet and one separate reading booklet with an associated reading answer booklet. Children will have access to all components but teachers can stop the child at any stage of the test that they feel is appropriate for that particular child. </a:t>
            </a:r>
          </a:p>
          <a:p>
            <a:pPr marL="109728" indent="0">
              <a:buNone/>
            </a:pPr>
            <a:endParaRPr lang="en-GB" sz="2000" dirty="0" smtClean="0"/>
          </a:p>
          <a:p>
            <a:pPr marL="109728" indent="0">
              <a:buNone/>
            </a:pPr>
            <a:r>
              <a:rPr lang="en-GB" sz="2000" dirty="0" smtClean="0"/>
              <a:t>Grammar, Punctuation and Spelling  (Children will sit three papers) </a:t>
            </a:r>
          </a:p>
          <a:p>
            <a:pPr marL="109728" indent="0">
              <a:buNone/>
            </a:pPr>
            <a:endParaRPr lang="en-GB" sz="2000" dirty="0" smtClean="0"/>
          </a:p>
          <a:p>
            <a:pPr marL="109728" indent="0">
              <a:buNone/>
            </a:pPr>
            <a:r>
              <a:rPr lang="en-GB" sz="2000" dirty="0" smtClean="0"/>
              <a:t>• </a:t>
            </a:r>
            <a:r>
              <a:rPr lang="en-GB" sz="2000" b="1" dirty="0" smtClean="0"/>
              <a:t>Paper 1 </a:t>
            </a:r>
            <a:r>
              <a:rPr lang="en-GB" sz="2000" dirty="0" smtClean="0"/>
              <a:t>Grammar and punctuation, short written task, 20 minutes, 15 marks. Children will be provided with a prompt and stimulus. </a:t>
            </a:r>
          </a:p>
          <a:p>
            <a:pPr marL="109728" indent="0">
              <a:buNone/>
            </a:pPr>
            <a:endParaRPr lang="en-GB" sz="2000" dirty="0" smtClean="0"/>
          </a:p>
          <a:p>
            <a:pPr marL="109728" indent="0">
              <a:buNone/>
            </a:pPr>
            <a:r>
              <a:rPr lang="en-GB" sz="2000" dirty="0" smtClean="0"/>
              <a:t>• </a:t>
            </a:r>
            <a:r>
              <a:rPr lang="en-GB" sz="2000" b="1" dirty="0" smtClean="0"/>
              <a:t>Paper 2</a:t>
            </a:r>
            <a:r>
              <a:rPr lang="en-GB" sz="2000" dirty="0" smtClean="0"/>
              <a:t>, Grammar, Punctuation and Vocabulary questions, 2 10 minutes tasks, 25 marks. Will consist of: • Selected response, short answer • Constructed response, answer of their own </a:t>
            </a:r>
          </a:p>
          <a:p>
            <a:pPr marL="109728" indent="0">
              <a:buNone/>
            </a:pPr>
            <a:endParaRPr lang="en-GB" sz="2000" dirty="0" smtClean="0"/>
          </a:p>
          <a:p>
            <a:pPr marL="109728" indent="0">
              <a:buNone/>
            </a:pPr>
            <a:r>
              <a:rPr lang="en-GB" sz="2000" dirty="0" smtClean="0"/>
              <a:t>• </a:t>
            </a:r>
            <a:r>
              <a:rPr lang="en-GB" sz="2000" b="1" dirty="0" smtClean="0"/>
              <a:t>Paper 3 </a:t>
            </a:r>
            <a:r>
              <a:rPr lang="en-GB" sz="2000" dirty="0" smtClean="0"/>
              <a:t>– Spelling, 20 questions, 10 marks. • Handwriting will also be assessed</a:t>
            </a:r>
            <a:endParaRPr lang="en-GB" sz="2000" dirty="0"/>
          </a:p>
        </p:txBody>
      </p:sp>
      <p:sp>
        <p:nvSpPr>
          <p:cNvPr id="2" name="Title 1"/>
          <p:cNvSpPr>
            <a:spLocks noGrp="1"/>
          </p:cNvSpPr>
          <p:nvPr>
            <p:ph type="title"/>
          </p:nvPr>
        </p:nvSpPr>
        <p:spPr>
          <a:xfrm>
            <a:off x="457200" y="274638"/>
            <a:ext cx="8229600" cy="868362"/>
          </a:xfrm>
        </p:spPr>
        <p:txBody>
          <a:bodyPr/>
          <a:lstStyle/>
          <a:p>
            <a:pPr algn="ctr"/>
            <a:r>
              <a:rPr lang="en-GB" sz="4000" dirty="0">
                <a:solidFill>
                  <a:srgbClr val="00B0F0"/>
                </a:solidFill>
              </a:rPr>
              <a:t>KS1 English, Year 2 Reading </a:t>
            </a:r>
          </a:p>
        </p:txBody>
      </p:sp>
    </p:spTree>
    <p:extLst>
      <p:ext uri="{BB962C8B-B14F-4D97-AF65-F5344CB8AC3E}">
        <p14:creationId xmlns:p14="http://schemas.microsoft.com/office/powerpoint/2010/main" val="1753246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458200" cy="5562600"/>
          </a:xfrm>
        </p:spPr>
        <p:txBody>
          <a:bodyPr>
            <a:normAutofit/>
          </a:bodyPr>
          <a:lstStyle/>
          <a:p>
            <a:pPr marL="109728" indent="0">
              <a:buNone/>
            </a:pPr>
            <a:r>
              <a:rPr lang="en-GB" sz="2400" dirty="0" smtClean="0"/>
              <a:t>Children will take two maths papers: </a:t>
            </a:r>
          </a:p>
          <a:p>
            <a:endParaRPr lang="en-GB" sz="2400" dirty="0" smtClean="0"/>
          </a:p>
          <a:p>
            <a:pPr marL="109728" indent="0">
              <a:buNone/>
            </a:pPr>
            <a:r>
              <a:rPr lang="en-GB" sz="2400" b="1" dirty="0" smtClean="0"/>
              <a:t>• Paper 1</a:t>
            </a:r>
            <a:r>
              <a:rPr lang="en-GB" sz="2400" dirty="0" smtClean="0"/>
              <a:t>, arithmetic, 15 marks, 15 minutes, context   </a:t>
            </a:r>
          </a:p>
          <a:p>
            <a:pPr marL="109728" indent="0">
              <a:buNone/>
            </a:pPr>
            <a:r>
              <a:rPr lang="en-GB" sz="2400" dirty="0" smtClean="0"/>
              <a:t>   free calculations. </a:t>
            </a:r>
          </a:p>
          <a:p>
            <a:pPr marL="109728" indent="0">
              <a:buNone/>
            </a:pPr>
            <a:endParaRPr lang="en-GB" sz="2400" dirty="0" smtClean="0"/>
          </a:p>
          <a:p>
            <a:pPr marL="109728" indent="0">
              <a:buNone/>
            </a:pPr>
            <a:r>
              <a:rPr lang="en-GB" sz="2400" b="1" dirty="0" smtClean="0"/>
              <a:t>• Paper 2</a:t>
            </a:r>
            <a:r>
              <a:rPr lang="en-GB" sz="2400" dirty="0" smtClean="0"/>
              <a:t>, fluency, solving problems and reasoning, </a:t>
            </a:r>
          </a:p>
          <a:p>
            <a:pPr marL="109728" indent="0">
              <a:buNone/>
            </a:pPr>
            <a:r>
              <a:rPr lang="en-GB" sz="2400" dirty="0" smtClean="0"/>
              <a:t>   35 marks, 35 minutes. A range of contexts, 5 </a:t>
            </a:r>
          </a:p>
          <a:p>
            <a:pPr marL="109728" indent="0">
              <a:buNone/>
            </a:pPr>
            <a:r>
              <a:rPr lang="en-GB" sz="2400" dirty="0" smtClean="0"/>
              <a:t>   questions at the start will be aural, and in the </a:t>
            </a:r>
          </a:p>
          <a:p>
            <a:pPr marL="109728" indent="0">
              <a:buNone/>
            </a:pPr>
            <a:r>
              <a:rPr lang="en-GB" sz="2400" dirty="0" smtClean="0"/>
              <a:t>   approximate order of difficulty.</a:t>
            </a:r>
          </a:p>
          <a:p>
            <a:pPr marL="109728" indent="0">
              <a:buNone/>
            </a:pPr>
            <a:r>
              <a:rPr lang="en-GB" sz="2400" dirty="0" smtClean="0"/>
              <a:t> </a:t>
            </a:r>
          </a:p>
          <a:p>
            <a:pPr marL="109728" indent="0">
              <a:buNone/>
            </a:pPr>
            <a:r>
              <a:rPr lang="en-GB" sz="2400" dirty="0" smtClean="0"/>
              <a:t>The paper will include the following types of questions: • Selected response, • multiple choice, • matching, • true–false</a:t>
            </a:r>
            <a:endParaRPr lang="en-GB" sz="2400" dirty="0"/>
          </a:p>
        </p:txBody>
      </p:sp>
      <p:sp>
        <p:nvSpPr>
          <p:cNvPr id="2" name="Title 1"/>
          <p:cNvSpPr>
            <a:spLocks noGrp="1"/>
          </p:cNvSpPr>
          <p:nvPr>
            <p:ph type="title"/>
          </p:nvPr>
        </p:nvSpPr>
        <p:spPr>
          <a:xfrm>
            <a:off x="457200" y="274638"/>
            <a:ext cx="8229600" cy="792162"/>
          </a:xfrm>
        </p:spPr>
        <p:txBody>
          <a:bodyPr/>
          <a:lstStyle/>
          <a:p>
            <a:pPr algn="ctr"/>
            <a:r>
              <a:rPr lang="en-GB" sz="4000" dirty="0">
                <a:solidFill>
                  <a:srgbClr val="00B0F0"/>
                </a:solidFill>
              </a:rPr>
              <a:t>KS1 Maths, Year 2 </a:t>
            </a:r>
          </a:p>
        </p:txBody>
      </p:sp>
    </p:spTree>
    <p:extLst>
      <p:ext uri="{BB962C8B-B14F-4D97-AF65-F5344CB8AC3E}">
        <p14:creationId xmlns:p14="http://schemas.microsoft.com/office/powerpoint/2010/main" val="16406195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86800" cy="5791200"/>
          </a:xfrm>
        </p:spPr>
        <p:txBody>
          <a:bodyPr>
            <a:normAutofit/>
          </a:bodyPr>
          <a:lstStyle/>
          <a:p>
            <a:pPr marL="109728" indent="0">
              <a:buNone/>
            </a:pPr>
            <a:r>
              <a:rPr lang="en-GB" sz="2000" b="1" dirty="0" smtClean="0"/>
              <a:t>Reading Test</a:t>
            </a:r>
          </a:p>
          <a:p>
            <a:pPr marL="109728" indent="0">
              <a:buNone/>
            </a:pPr>
            <a:r>
              <a:rPr lang="en-GB" sz="2000" dirty="0" smtClean="0"/>
              <a:t>The reading test will be a single paper with questions based on 3 or 4 unrelated texts of between 1800 and 2300 words, there will be an emphasis on comprehension. </a:t>
            </a:r>
          </a:p>
          <a:p>
            <a:pPr marL="109728" indent="0">
              <a:buNone/>
            </a:pPr>
            <a:endParaRPr lang="en-GB" sz="2000" dirty="0" smtClean="0"/>
          </a:p>
          <a:p>
            <a:pPr marL="109728" indent="0">
              <a:buNone/>
            </a:pPr>
            <a:r>
              <a:rPr lang="en-GB" sz="2000" dirty="0" smtClean="0"/>
              <a:t>One hour, including reading time, to complete the test, 50 marks available. </a:t>
            </a:r>
          </a:p>
          <a:p>
            <a:pPr marL="109728" indent="0">
              <a:buNone/>
            </a:pPr>
            <a:endParaRPr lang="en-GB" sz="2000" dirty="0" smtClean="0"/>
          </a:p>
          <a:p>
            <a:pPr marL="109728" indent="0">
              <a:buNone/>
            </a:pPr>
            <a:r>
              <a:rPr lang="en-GB" sz="2000" b="1" dirty="0" smtClean="0"/>
              <a:t>Grammar, punctuation and spelling test; </a:t>
            </a:r>
          </a:p>
          <a:p>
            <a:pPr marL="109728" indent="0">
              <a:buNone/>
            </a:pPr>
            <a:r>
              <a:rPr lang="en-GB" sz="2000" dirty="0" smtClean="0"/>
              <a:t>• The grammar, punctuation and spelling test will consist of two parts: a grammar and punctuation paper requiring short answers, lasting 45 minutes, and an aural spelling test of 20 words, lasting around 15 minutes. (70 marks in total) </a:t>
            </a:r>
          </a:p>
          <a:p>
            <a:pPr marL="109728" indent="0">
              <a:buNone/>
            </a:pPr>
            <a:endParaRPr lang="en-GB" sz="2000" b="1" dirty="0" smtClean="0"/>
          </a:p>
          <a:p>
            <a:pPr marL="109728" indent="0">
              <a:buNone/>
            </a:pPr>
            <a:r>
              <a:rPr lang="en-GB" sz="2000" b="1" dirty="0" smtClean="0"/>
              <a:t>Writing </a:t>
            </a:r>
          </a:p>
          <a:p>
            <a:pPr marL="109728" indent="0">
              <a:buNone/>
            </a:pPr>
            <a:r>
              <a:rPr lang="en-GB" sz="2000" dirty="0" smtClean="0"/>
              <a:t>• No formal test, ongoing teacher assessment</a:t>
            </a:r>
            <a:endParaRPr lang="en-GB" sz="2000" dirty="0"/>
          </a:p>
        </p:txBody>
      </p:sp>
      <p:sp>
        <p:nvSpPr>
          <p:cNvPr id="2" name="Title 1"/>
          <p:cNvSpPr>
            <a:spLocks noGrp="1"/>
          </p:cNvSpPr>
          <p:nvPr>
            <p:ph type="title"/>
          </p:nvPr>
        </p:nvSpPr>
        <p:spPr>
          <a:xfrm>
            <a:off x="457200" y="0"/>
            <a:ext cx="8229600" cy="914400"/>
          </a:xfrm>
        </p:spPr>
        <p:txBody>
          <a:bodyPr>
            <a:normAutofit fontScale="90000"/>
          </a:bodyPr>
          <a:lstStyle/>
          <a:p>
            <a:pPr algn="ctr"/>
            <a:r>
              <a:rPr lang="en-GB" sz="4000" dirty="0" smtClean="0">
                <a:solidFill>
                  <a:srgbClr val="00B0F0"/>
                </a:solidFill>
              </a:rPr>
              <a:t/>
            </a:r>
            <a:br>
              <a:rPr lang="en-GB" sz="4000" dirty="0" smtClean="0">
                <a:solidFill>
                  <a:srgbClr val="00B0F0"/>
                </a:solidFill>
              </a:rPr>
            </a:br>
            <a:r>
              <a:rPr lang="en-GB" sz="4000" dirty="0" smtClean="0">
                <a:solidFill>
                  <a:srgbClr val="00B0F0"/>
                </a:solidFill>
              </a:rPr>
              <a:t>KS2 </a:t>
            </a:r>
            <a:r>
              <a:rPr lang="en-GB" sz="4000" dirty="0">
                <a:solidFill>
                  <a:srgbClr val="00B0F0"/>
                </a:solidFill>
              </a:rPr>
              <a:t>English, Year 6 Reading </a:t>
            </a:r>
          </a:p>
        </p:txBody>
      </p:sp>
    </p:spTree>
    <p:extLst>
      <p:ext uri="{BB962C8B-B14F-4D97-AF65-F5344CB8AC3E}">
        <p14:creationId xmlns:p14="http://schemas.microsoft.com/office/powerpoint/2010/main" val="28892316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534400" cy="5715000"/>
          </a:xfrm>
        </p:spPr>
        <p:txBody>
          <a:bodyPr>
            <a:normAutofit fontScale="77500" lnSpcReduction="20000"/>
          </a:bodyPr>
          <a:lstStyle/>
          <a:p>
            <a:r>
              <a:rPr lang="en-GB" b="1" dirty="0" smtClean="0"/>
              <a:t>There will be three papers in maths</a:t>
            </a:r>
            <a:r>
              <a:rPr lang="en-GB" dirty="0" smtClean="0"/>
              <a:t>: </a:t>
            </a:r>
          </a:p>
          <a:p>
            <a:pPr marL="109728" indent="0">
              <a:buNone/>
            </a:pPr>
            <a:r>
              <a:rPr lang="en-GB" dirty="0" smtClean="0"/>
              <a:t>• </a:t>
            </a:r>
            <a:r>
              <a:rPr lang="en-GB" b="1" dirty="0" smtClean="0"/>
              <a:t>Paper 1</a:t>
            </a:r>
            <a:r>
              <a:rPr lang="en-GB" dirty="0" smtClean="0"/>
              <a:t>: arithmetic, (number, calculations and fractions, decimals and percentages) 30 minutes (30 marks) </a:t>
            </a:r>
          </a:p>
          <a:p>
            <a:pPr marL="109728" indent="0">
              <a:buNone/>
            </a:pPr>
            <a:endParaRPr lang="en-GB" dirty="0" smtClean="0"/>
          </a:p>
          <a:p>
            <a:pPr marL="109728" indent="0">
              <a:buNone/>
            </a:pPr>
            <a:r>
              <a:rPr lang="en-GB" b="1" dirty="0" smtClean="0"/>
              <a:t>• Papers 2 and 3</a:t>
            </a:r>
            <a:r>
              <a:rPr lang="en-GB" dirty="0" smtClean="0"/>
              <a:t>: mathematical fluency, solving problems and reasoning, 40 minutes per paper (80 marks in total) </a:t>
            </a:r>
          </a:p>
          <a:p>
            <a:pPr marL="109728" indent="0">
              <a:buNone/>
            </a:pPr>
            <a:endParaRPr lang="en-GB" dirty="0"/>
          </a:p>
          <a:p>
            <a:pPr marL="109728" indent="0">
              <a:buNone/>
            </a:pPr>
            <a:r>
              <a:rPr lang="en-GB" dirty="0" smtClean="0"/>
              <a:t>• </a:t>
            </a:r>
            <a:r>
              <a:rPr lang="en-GB" b="1" dirty="0" smtClean="0"/>
              <a:t>Paper 1 </a:t>
            </a:r>
            <a:r>
              <a:rPr lang="en-GB" dirty="0" smtClean="0"/>
              <a:t>will consist of fixed response questions, where children have to give the correct answer to calculations, including long multiplication and division. Each question will have a grid to encourage working out, questions will be context free. </a:t>
            </a:r>
          </a:p>
          <a:p>
            <a:pPr marL="109728" indent="0">
              <a:buNone/>
            </a:pPr>
            <a:endParaRPr lang="en-GB" dirty="0" smtClean="0"/>
          </a:p>
          <a:p>
            <a:pPr marL="109728" indent="0">
              <a:buNone/>
            </a:pPr>
            <a:r>
              <a:rPr lang="en-GB" dirty="0" smtClean="0"/>
              <a:t>•</a:t>
            </a:r>
            <a:r>
              <a:rPr lang="en-GB" b="1" dirty="0" smtClean="0"/>
              <a:t> Papers 2 and 3 </a:t>
            </a:r>
            <a:r>
              <a:rPr lang="en-GB" dirty="0" smtClean="0"/>
              <a:t>will assess children’s ability to apply mathematics to problems and to reason, they will involve a number of question types, contextualised and context free, including: • Multiple choice • True or false • Constrained questions, e.g. giving the answer to a calculation, drawing a shape or completing a table or chart </a:t>
            </a:r>
          </a:p>
        </p:txBody>
      </p:sp>
      <p:sp>
        <p:nvSpPr>
          <p:cNvPr id="2" name="Title 1"/>
          <p:cNvSpPr>
            <a:spLocks noGrp="1"/>
          </p:cNvSpPr>
          <p:nvPr>
            <p:ph type="title"/>
          </p:nvPr>
        </p:nvSpPr>
        <p:spPr>
          <a:xfrm>
            <a:off x="457200" y="274638"/>
            <a:ext cx="8229600" cy="868362"/>
          </a:xfrm>
        </p:spPr>
        <p:txBody>
          <a:bodyPr/>
          <a:lstStyle/>
          <a:p>
            <a:pPr algn="ctr"/>
            <a:r>
              <a:rPr lang="en-GB" sz="4000" dirty="0">
                <a:solidFill>
                  <a:srgbClr val="00B0F0"/>
                </a:solidFill>
              </a:rPr>
              <a:t>KS2 Maths, Year 6 </a:t>
            </a:r>
          </a:p>
        </p:txBody>
      </p:sp>
    </p:spTree>
    <p:extLst>
      <p:ext uri="{BB962C8B-B14F-4D97-AF65-F5344CB8AC3E}">
        <p14:creationId xmlns:p14="http://schemas.microsoft.com/office/powerpoint/2010/main" val="18043709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534400" cy="4876800"/>
          </a:xfrm>
        </p:spPr>
        <p:txBody>
          <a:bodyPr>
            <a:normAutofit lnSpcReduction="10000"/>
          </a:bodyPr>
          <a:lstStyle/>
          <a:p>
            <a:pPr>
              <a:buFont typeface="Wingdings" panose="05000000000000000000" pitchFamily="2" charset="2"/>
              <a:buChar char="Ø"/>
              <a:defRPr/>
            </a:pPr>
            <a:r>
              <a:rPr lang="en-US" sz="2000" dirty="0"/>
              <a:t>Performance will be reflected as a ‘precise scaled score’ </a:t>
            </a:r>
            <a:r>
              <a:rPr lang="en-GB" sz="2000" dirty="0"/>
              <a:t>(where 100 will represent the new expected standard for that stage</a:t>
            </a:r>
            <a:r>
              <a:rPr lang="en-GB" sz="2000" dirty="0" smtClean="0"/>
              <a:t>)</a:t>
            </a:r>
          </a:p>
          <a:p>
            <a:pPr>
              <a:buFont typeface="Wingdings" panose="05000000000000000000" pitchFamily="2" charset="2"/>
              <a:buChar char="Ø"/>
              <a:defRPr/>
            </a:pPr>
            <a:endParaRPr lang="en-GB" sz="2000" dirty="0"/>
          </a:p>
          <a:p>
            <a:pPr>
              <a:defRPr/>
            </a:pPr>
            <a:r>
              <a:rPr lang="en-GB" sz="2000" dirty="0"/>
              <a:t>100 will roughly equate to a Level 2b at KS1 and a Level 4b at </a:t>
            </a:r>
            <a:r>
              <a:rPr lang="en-GB" sz="2000" dirty="0" smtClean="0"/>
              <a:t>KS2</a:t>
            </a:r>
          </a:p>
          <a:p>
            <a:pPr>
              <a:defRPr/>
            </a:pPr>
            <a:endParaRPr lang="en-GB" sz="2000" dirty="0"/>
          </a:p>
          <a:p>
            <a:pPr>
              <a:defRPr/>
            </a:pPr>
            <a:r>
              <a:rPr lang="en-GB" sz="2000" dirty="0"/>
              <a:t>The rest of the scale will be set once the first cohort of pupils have taken the </a:t>
            </a:r>
            <a:r>
              <a:rPr lang="en-GB" sz="2000" dirty="0" smtClean="0"/>
              <a:t>test</a:t>
            </a:r>
          </a:p>
          <a:p>
            <a:pPr marL="109728" indent="0">
              <a:buNone/>
              <a:defRPr/>
            </a:pPr>
            <a:endParaRPr lang="en-GB" sz="2000" dirty="0"/>
          </a:p>
          <a:p>
            <a:pPr>
              <a:defRPr/>
            </a:pPr>
            <a:r>
              <a:rPr lang="en-GB" sz="2000" dirty="0"/>
              <a:t>KS2 test results will be published in the July after the test is taken. Each pupil will receive: </a:t>
            </a:r>
          </a:p>
          <a:p>
            <a:pPr marL="800100" lvl="1" indent="-342900">
              <a:buFont typeface="Courier New" panose="02070309020205020404" pitchFamily="49" charset="0"/>
              <a:buChar char="o"/>
            </a:pPr>
            <a:r>
              <a:rPr lang="en-GB" sz="2000" dirty="0" smtClean="0"/>
              <a:t>a raw score</a:t>
            </a:r>
          </a:p>
          <a:p>
            <a:pPr marL="800100" lvl="1" indent="-342900">
              <a:buFont typeface="Courier New" panose="02070309020205020404" pitchFamily="49" charset="0"/>
              <a:buChar char="o"/>
            </a:pPr>
            <a:r>
              <a:rPr lang="en-GB" sz="2000" dirty="0" smtClean="0"/>
              <a:t>a scaled score</a:t>
            </a:r>
          </a:p>
          <a:p>
            <a:pPr marL="800100" lvl="1" indent="-342900">
              <a:buFont typeface="Courier New" panose="02070309020205020404" pitchFamily="49" charset="0"/>
              <a:buChar char="o"/>
            </a:pPr>
            <a:r>
              <a:rPr lang="en-GB" sz="2000" dirty="0" smtClean="0"/>
              <a:t>confirmation of whether or not they attained the national standard</a:t>
            </a:r>
          </a:p>
          <a:p>
            <a:pPr marL="109728" indent="0">
              <a:buNone/>
            </a:pPr>
            <a:endParaRPr lang="en-GB" dirty="0"/>
          </a:p>
        </p:txBody>
      </p:sp>
      <p:sp>
        <p:nvSpPr>
          <p:cNvPr id="2" name="Title 1"/>
          <p:cNvSpPr>
            <a:spLocks noGrp="1"/>
          </p:cNvSpPr>
          <p:nvPr>
            <p:ph type="title"/>
          </p:nvPr>
        </p:nvSpPr>
        <p:spPr/>
        <p:txBody>
          <a:bodyPr>
            <a:normAutofit/>
          </a:bodyPr>
          <a:lstStyle/>
          <a:p>
            <a:pPr algn="ctr"/>
            <a:r>
              <a:rPr lang="en-GB" sz="4000" dirty="0" smtClean="0">
                <a:solidFill>
                  <a:srgbClr val="00B0F0"/>
                </a:solidFill>
              </a:rPr>
              <a:t>Scaled Scores</a:t>
            </a:r>
            <a:endParaRPr lang="en-GB" sz="4000" dirty="0">
              <a:solidFill>
                <a:srgbClr val="00B0F0"/>
              </a:solidFill>
            </a:endParaRPr>
          </a:p>
        </p:txBody>
      </p:sp>
    </p:spTree>
    <p:extLst>
      <p:ext uri="{BB962C8B-B14F-4D97-AF65-F5344CB8AC3E}">
        <p14:creationId xmlns:p14="http://schemas.microsoft.com/office/powerpoint/2010/main" val="3222736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763000" cy="5638800"/>
          </a:xfrm>
        </p:spPr>
        <p:txBody>
          <a:bodyPr>
            <a:normAutofit/>
          </a:bodyPr>
          <a:lstStyle/>
          <a:p>
            <a:pPr>
              <a:defRPr/>
            </a:pPr>
            <a:r>
              <a:rPr lang="en-GB" sz="2400" dirty="0">
                <a:solidFill>
                  <a:prstClr val="black"/>
                </a:solidFill>
                <a:latin typeface="Arial" panose="020B0604020202020204" pitchFamily="34" charset="0"/>
                <a:cs typeface="Arial" panose="020B0604020202020204" pitchFamily="34" charset="0"/>
              </a:rPr>
              <a:t>The introduction of the new assessment framework in line with the new curriculum now that levels have gone</a:t>
            </a:r>
            <a:r>
              <a:rPr lang="en-GB" sz="2400" dirty="0" smtClean="0">
                <a:solidFill>
                  <a:prstClr val="black"/>
                </a:solidFill>
                <a:latin typeface="Arial" panose="020B0604020202020204" pitchFamily="34" charset="0"/>
                <a:cs typeface="Arial" panose="020B0604020202020204" pitchFamily="34" charset="0"/>
              </a:rPr>
              <a:t>.</a:t>
            </a:r>
          </a:p>
          <a:p>
            <a:pPr marL="109728" indent="0">
              <a:buNone/>
              <a:defRPr/>
            </a:pPr>
            <a:endParaRPr lang="en-GB" sz="2400" b="1" dirty="0">
              <a:solidFill>
                <a:srgbClr val="FFFF00"/>
              </a:solidFill>
              <a:latin typeface="Arial" panose="020B0604020202020204" pitchFamily="34" charset="0"/>
              <a:cs typeface="Arial" panose="020B0604020202020204" pitchFamily="34" charset="0"/>
            </a:endParaRPr>
          </a:p>
          <a:p>
            <a:pPr>
              <a:defRPr/>
            </a:pPr>
            <a:r>
              <a:rPr lang="en-GB" sz="2400" dirty="0">
                <a:latin typeface="Arial" panose="020B0604020202020204" pitchFamily="34" charset="0"/>
                <a:cs typeface="Arial" panose="020B0604020202020204" pitchFamily="34" charset="0"/>
              </a:rPr>
              <a:t>Help parents understand how their children are assessed in school and why</a:t>
            </a:r>
            <a:r>
              <a:rPr lang="en-GB" sz="2400" dirty="0" smtClean="0">
                <a:latin typeface="Arial" panose="020B0604020202020204" pitchFamily="34" charset="0"/>
                <a:cs typeface="Arial" panose="020B0604020202020204" pitchFamily="34" charset="0"/>
              </a:rPr>
              <a:t>.</a:t>
            </a:r>
          </a:p>
          <a:p>
            <a:pPr marL="109728" indent="0">
              <a:buNone/>
              <a:defRPr/>
            </a:pPr>
            <a:endParaRPr lang="en-GB" sz="2400" dirty="0">
              <a:latin typeface="Arial" panose="020B0604020202020204" pitchFamily="34" charset="0"/>
              <a:cs typeface="Arial" panose="020B0604020202020204" pitchFamily="34" charset="0"/>
            </a:endParaRPr>
          </a:p>
          <a:p>
            <a:pPr>
              <a:defRPr/>
            </a:pPr>
            <a:r>
              <a:rPr lang="en-GB" sz="2400" dirty="0" smtClean="0">
                <a:latin typeface="Arial" panose="020B0604020202020204" pitchFamily="34" charset="0"/>
                <a:cs typeface="Arial" panose="020B0604020202020204" pitchFamily="34" charset="0"/>
              </a:rPr>
              <a:t>Help </a:t>
            </a:r>
            <a:r>
              <a:rPr lang="en-GB" sz="2400" dirty="0">
                <a:latin typeface="Arial" panose="020B0604020202020204" pitchFamily="34" charset="0"/>
                <a:cs typeface="Arial" panose="020B0604020202020204" pitchFamily="34" charset="0"/>
              </a:rPr>
              <a:t>EYFS, Y2 and Y6 parents understand what the results mean</a:t>
            </a:r>
            <a:r>
              <a:rPr lang="en-GB" sz="2400" dirty="0" smtClean="0">
                <a:latin typeface="Arial" panose="020B0604020202020204" pitchFamily="34" charset="0"/>
                <a:cs typeface="Arial" panose="020B0604020202020204" pitchFamily="34" charset="0"/>
              </a:rPr>
              <a:t>.</a:t>
            </a:r>
          </a:p>
          <a:p>
            <a:pPr marL="109728" indent="0">
              <a:buNone/>
              <a:defRPr/>
            </a:pPr>
            <a:endParaRPr lang="en-GB" sz="2400" dirty="0">
              <a:latin typeface="Arial" panose="020B0604020202020204" pitchFamily="34" charset="0"/>
              <a:cs typeface="Arial" panose="020B0604020202020204" pitchFamily="34" charset="0"/>
            </a:endParaRPr>
          </a:p>
          <a:p>
            <a:pPr>
              <a:defRPr/>
            </a:pPr>
            <a:r>
              <a:rPr lang="en-GB" sz="2400" dirty="0">
                <a:latin typeface="Arial" panose="020B0604020202020204" pitchFamily="34" charset="0"/>
                <a:cs typeface="Arial" panose="020B0604020202020204" pitchFamily="34" charset="0"/>
              </a:rPr>
              <a:t>Share the key curriculum changes in Literacy and Numeracy</a:t>
            </a:r>
          </a:p>
          <a:p>
            <a:endParaRPr lang="en-GB" dirty="0"/>
          </a:p>
        </p:txBody>
      </p:sp>
      <p:sp>
        <p:nvSpPr>
          <p:cNvPr id="2" name="Title 1"/>
          <p:cNvSpPr>
            <a:spLocks noGrp="1"/>
          </p:cNvSpPr>
          <p:nvPr>
            <p:ph type="title"/>
          </p:nvPr>
        </p:nvSpPr>
        <p:spPr>
          <a:xfrm>
            <a:off x="457200" y="274638"/>
            <a:ext cx="8229600" cy="715962"/>
          </a:xfrm>
        </p:spPr>
        <p:txBody>
          <a:bodyPr>
            <a:normAutofit/>
          </a:bodyPr>
          <a:lstStyle/>
          <a:p>
            <a:pPr algn="ctr"/>
            <a:r>
              <a:rPr lang="en-GB" sz="4000" dirty="0" smtClean="0">
                <a:solidFill>
                  <a:srgbClr val="00B0F0"/>
                </a:solidFill>
              </a:rPr>
              <a:t>Purpose of Assessment Meeting</a:t>
            </a:r>
            <a:endParaRPr lang="en-GB" sz="4000" dirty="0">
              <a:solidFill>
                <a:srgbClr val="00B0F0"/>
              </a:solidFill>
            </a:endParaRPr>
          </a:p>
        </p:txBody>
      </p:sp>
    </p:spTree>
    <p:extLst>
      <p:ext uri="{BB962C8B-B14F-4D97-AF65-F5344CB8AC3E}">
        <p14:creationId xmlns:p14="http://schemas.microsoft.com/office/powerpoint/2010/main" val="3397402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5715000"/>
          </a:xfrm>
        </p:spPr>
        <p:txBody>
          <a:bodyPr>
            <a:normAutofit fontScale="77500" lnSpcReduction="20000"/>
          </a:bodyPr>
          <a:lstStyle/>
          <a:p>
            <a:pPr marL="0" indent="0" algn="just">
              <a:lnSpc>
                <a:spcPct val="115000"/>
              </a:lnSpc>
              <a:spcBef>
                <a:spcPts val="900"/>
              </a:spcBef>
              <a:spcAft>
                <a:spcPts val="900"/>
              </a:spcAft>
              <a:buNone/>
            </a:pPr>
            <a:r>
              <a:rPr lang="en-GB" altLang="en-US" dirty="0" smtClean="0">
                <a:latin typeface="+mj-lt"/>
                <a:cs typeface="Times New Roman" pitchFamily="18" charset="0"/>
              </a:rPr>
              <a:t>The </a:t>
            </a:r>
            <a:r>
              <a:rPr lang="en-GB" altLang="en-US" dirty="0" smtClean="0">
                <a:latin typeface="+mj-lt"/>
                <a:cs typeface="Times New Roman" pitchFamily="18" charset="0"/>
              </a:rPr>
              <a:t>old National Curriculum was sub-divided into levels, but these were not linked to their national curriculum year group. For example, a child in Year 4 could be a Level 3 or even a level 5. Children were achieving Level 5 and 6 at the end of Key Stage 2, but the </a:t>
            </a:r>
            <a:r>
              <a:rPr lang="en-GB" altLang="en-US" dirty="0" err="1" smtClean="0">
                <a:latin typeface="+mj-lt"/>
                <a:cs typeface="Times New Roman" pitchFamily="18" charset="0"/>
              </a:rPr>
              <a:t>DfE</a:t>
            </a:r>
            <a:r>
              <a:rPr lang="en-GB" altLang="en-US" dirty="0" smtClean="0">
                <a:latin typeface="+mj-lt"/>
                <a:cs typeface="Times New Roman" pitchFamily="18" charset="0"/>
              </a:rPr>
              <a:t> thought that a significant number were able to achieve a Level 5 or 6 in a test—but were not secure at that level. </a:t>
            </a:r>
            <a:r>
              <a:rPr lang="en-GB" altLang="en-US" dirty="0" smtClean="0">
                <a:solidFill>
                  <a:srgbClr val="000000"/>
                </a:solidFill>
                <a:latin typeface="+mj-lt"/>
                <a:ea typeface="Calibri" pitchFamily="34" charset="0"/>
                <a:cs typeface="Calibri" pitchFamily="34" charset="0"/>
              </a:rPr>
              <a:t>This led to pupils being inaccurately assessed. </a:t>
            </a:r>
          </a:p>
          <a:p>
            <a:pPr marL="0" indent="0" algn="just">
              <a:lnSpc>
                <a:spcPct val="115000"/>
              </a:lnSpc>
              <a:spcBef>
                <a:spcPts val="900"/>
              </a:spcBef>
              <a:spcAft>
                <a:spcPts val="900"/>
              </a:spcAft>
              <a:buNone/>
            </a:pPr>
            <a:r>
              <a:rPr lang="en-GB" altLang="en-US" dirty="0" smtClean="0">
                <a:latin typeface="+mj-lt"/>
                <a:cs typeface="Times New Roman" pitchFamily="18" charset="0"/>
              </a:rPr>
              <a:t>The feeling from the </a:t>
            </a:r>
            <a:r>
              <a:rPr lang="en-GB" altLang="en-US" dirty="0" err="1" smtClean="0">
                <a:latin typeface="+mj-lt"/>
                <a:cs typeface="Times New Roman" pitchFamily="18" charset="0"/>
              </a:rPr>
              <a:t>DfE</a:t>
            </a:r>
            <a:r>
              <a:rPr lang="en-GB" altLang="en-US" dirty="0" smtClean="0">
                <a:latin typeface="+mj-lt"/>
                <a:cs typeface="Times New Roman" pitchFamily="18" charset="0"/>
              </a:rPr>
              <a:t> was that the old national curriculum and the levels system failed to adequately ensure that children had a breadth and depth of knowledge at each national curriculum level.</a:t>
            </a:r>
          </a:p>
          <a:p>
            <a:pPr marL="0" indent="0" algn="just">
              <a:lnSpc>
                <a:spcPct val="115000"/>
              </a:lnSpc>
              <a:buClr>
                <a:srgbClr val="AA2B1E"/>
              </a:buClr>
              <a:buFont typeface="Brush Script MT" pitchFamily="66" charset="0"/>
              <a:buNone/>
            </a:pPr>
            <a:r>
              <a:rPr lang="en-GB" altLang="en-US" dirty="0" smtClean="0">
                <a:solidFill>
                  <a:srgbClr val="000000"/>
                </a:solidFill>
                <a:latin typeface="+mj-lt"/>
                <a:ea typeface="Calibri" pitchFamily="34" charset="0"/>
                <a:cs typeface="Calibri" pitchFamily="34" charset="0"/>
              </a:rPr>
              <a:t>The new assessment system followed in school is totally personalised to each child where every single skill within each subject is assessed. This empowers teachers, pupils and parents. Levels could hide gaps that pupils had in their knowledge and understanding. </a:t>
            </a:r>
            <a:endParaRPr lang="en-GB" altLang="en-US" dirty="0" smtClean="0">
              <a:latin typeface="+mj-lt"/>
            </a:endParaRPr>
          </a:p>
          <a:p>
            <a:endParaRPr lang="en-GB" dirty="0"/>
          </a:p>
        </p:txBody>
      </p:sp>
      <p:sp>
        <p:nvSpPr>
          <p:cNvPr id="2" name="Title 1"/>
          <p:cNvSpPr>
            <a:spLocks noGrp="1"/>
          </p:cNvSpPr>
          <p:nvPr>
            <p:ph type="title"/>
          </p:nvPr>
        </p:nvSpPr>
        <p:spPr>
          <a:xfrm>
            <a:off x="457200" y="274638"/>
            <a:ext cx="8229600" cy="715962"/>
          </a:xfrm>
        </p:spPr>
        <p:txBody>
          <a:bodyPr>
            <a:normAutofit fontScale="90000"/>
          </a:bodyPr>
          <a:lstStyle/>
          <a:p>
            <a:pPr algn="ctr"/>
            <a:r>
              <a:rPr lang="en-GB" dirty="0" smtClean="0">
                <a:solidFill>
                  <a:srgbClr val="00B0F0"/>
                </a:solidFill>
              </a:rPr>
              <a:t>The End of levels</a:t>
            </a:r>
            <a:endParaRPr lang="en-GB" dirty="0">
              <a:solidFill>
                <a:srgbClr val="00B0F0"/>
              </a:solidFill>
            </a:endParaRPr>
          </a:p>
        </p:txBody>
      </p:sp>
    </p:spTree>
    <p:extLst>
      <p:ext uri="{BB962C8B-B14F-4D97-AF65-F5344CB8AC3E}">
        <p14:creationId xmlns:p14="http://schemas.microsoft.com/office/powerpoint/2010/main" val="39610008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1"/>
            <a:ext cx="8229600" cy="2971800"/>
          </a:xfrm>
        </p:spPr>
        <p:txBody>
          <a:bodyPr>
            <a:normAutofit/>
          </a:bodyPr>
          <a:lstStyle/>
          <a:p>
            <a:pPr marL="0" indent="0" algn="ctr">
              <a:buNone/>
            </a:pPr>
            <a:r>
              <a:rPr lang="en-GB" sz="4000" b="1" dirty="0" smtClean="0">
                <a:solidFill>
                  <a:srgbClr val="00B0F0"/>
                </a:solidFill>
              </a:rPr>
              <a:t>So what does Assessment look like at Amberley after Life without levels?</a:t>
            </a:r>
            <a:endParaRPr lang="en-GB" sz="4000" b="1" dirty="0">
              <a:solidFill>
                <a:srgbClr val="00B0F0"/>
              </a:solidFill>
            </a:endParaRPr>
          </a:p>
        </p:txBody>
      </p:sp>
    </p:spTree>
    <p:extLst>
      <p:ext uri="{BB962C8B-B14F-4D97-AF65-F5344CB8AC3E}">
        <p14:creationId xmlns:p14="http://schemas.microsoft.com/office/powerpoint/2010/main" val="2236388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2400" b="1" dirty="0" err="1" smtClean="0"/>
              <a:t>DfE</a:t>
            </a:r>
            <a:r>
              <a:rPr lang="en-GB" sz="2400" b="1" dirty="0" smtClean="0"/>
              <a:t> – statutory assessments</a:t>
            </a:r>
            <a:r>
              <a:rPr lang="en-GB" sz="2400" dirty="0" smtClean="0"/>
              <a:t>: </a:t>
            </a:r>
          </a:p>
          <a:p>
            <a:pPr marL="0" indent="0">
              <a:buNone/>
            </a:pPr>
            <a:r>
              <a:rPr lang="en-GB" sz="2400" dirty="0" smtClean="0"/>
              <a:t>• Reception – Baseline, EYFS profile </a:t>
            </a:r>
          </a:p>
          <a:p>
            <a:pPr marL="0" indent="0">
              <a:buNone/>
            </a:pPr>
            <a:r>
              <a:rPr lang="en-GB" sz="2400" dirty="0" smtClean="0"/>
              <a:t>• Year 1 (and 2) - Phonics Check </a:t>
            </a:r>
          </a:p>
          <a:p>
            <a:pPr marL="0" indent="0">
              <a:buNone/>
            </a:pPr>
            <a:r>
              <a:rPr lang="en-GB" sz="2400" dirty="0" smtClean="0"/>
              <a:t>• Year 2 and 6 - end of Key stage assessments </a:t>
            </a:r>
          </a:p>
          <a:p>
            <a:pPr marL="0" indent="0">
              <a:buNone/>
            </a:pPr>
            <a:endParaRPr lang="en-GB" sz="2400" dirty="0"/>
          </a:p>
          <a:p>
            <a:pPr marL="0" indent="0">
              <a:buNone/>
            </a:pPr>
            <a:r>
              <a:rPr lang="en-GB" sz="2400" b="1" dirty="0" smtClean="0"/>
              <a:t>Other assessments: </a:t>
            </a:r>
          </a:p>
          <a:p>
            <a:pPr marL="0" indent="0">
              <a:buNone/>
            </a:pPr>
            <a:r>
              <a:rPr lang="en-GB" sz="2400" dirty="0" smtClean="0"/>
              <a:t>• Ongoing assessment </a:t>
            </a:r>
          </a:p>
          <a:p>
            <a:pPr marL="0" indent="0">
              <a:buNone/>
            </a:pPr>
            <a:r>
              <a:rPr lang="en-GB" sz="2400" dirty="0" smtClean="0"/>
              <a:t>• R - Y6, Termly data check-points</a:t>
            </a:r>
          </a:p>
          <a:p>
            <a:pPr marL="0" indent="0">
              <a:buNone/>
            </a:pPr>
            <a:r>
              <a:rPr lang="en-GB" sz="2400" dirty="0" smtClean="0"/>
              <a:t>• Y1 – 5 Annual progress tests (English and Maths)</a:t>
            </a:r>
            <a:endParaRPr lang="en-GB" sz="2400" dirty="0"/>
          </a:p>
        </p:txBody>
      </p:sp>
      <p:sp>
        <p:nvSpPr>
          <p:cNvPr id="2" name="Title 1"/>
          <p:cNvSpPr>
            <a:spLocks noGrp="1"/>
          </p:cNvSpPr>
          <p:nvPr>
            <p:ph type="title"/>
          </p:nvPr>
        </p:nvSpPr>
        <p:spPr/>
        <p:txBody>
          <a:bodyPr/>
          <a:lstStyle/>
          <a:p>
            <a:pPr algn="ctr"/>
            <a:r>
              <a:rPr lang="en-GB" sz="4000" dirty="0">
                <a:solidFill>
                  <a:srgbClr val="00B0F0"/>
                </a:solidFill>
              </a:rPr>
              <a:t>How do we assess your child? </a:t>
            </a:r>
          </a:p>
        </p:txBody>
      </p:sp>
    </p:spTree>
    <p:extLst>
      <p:ext uri="{BB962C8B-B14F-4D97-AF65-F5344CB8AC3E}">
        <p14:creationId xmlns:p14="http://schemas.microsoft.com/office/powerpoint/2010/main" val="4253582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143000"/>
            <a:ext cx="8686800" cy="4983163"/>
          </a:xfrm>
        </p:spPr>
        <p:txBody>
          <a:bodyPr>
            <a:normAutofit fontScale="85000" lnSpcReduction="20000"/>
          </a:bodyPr>
          <a:lstStyle/>
          <a:p>
            <a:pPr marL="109728" indent="0">
              <a:buNone/>
            </a:pPr>
            <a:endParaRPr lang="en-GB" dirty="0" smtClean="0"/>
          </a:p>
          <a:p>
            <a:pPr marL="109728" indent="0">
              <a:buNone/>
            </a:pPr>
            <a:r>
              <a:rPr lang="en-GB" dirty="0" smtClean="0"/>
              <a:t>We </a:t>
            </a:r>
            <a:r>
              <a:rPr lang="en-GB" dirty="0"/>
              <a:t>have adopted a system where the children are categorised as </a:t>
            </a:r>
            <a:endParaRPr lang="en-GB" dirty="0" smtClean="0"/>
          </a:p>
          <a:p>
            <a:pPr marL="109728" indent="0">
              <a:buNone/>
            </a:pPr>
            <a:r>
              <a:rPr lang="en-GB" dirty="0" smtClean="0"/>
              <a:t>   </a:t>
            </a:r>
          </a:p>
          <a:p>
            <a:pPr marL="109728" indent="0">
              <a:buNone/>
            </a:pPr>
            <a:r>
              <a:rPr lang="en-GB" dirty="0"/>
              <a:t> </a:t>
            </a:r>
            <a:r>
              <a:rPr lang="en-GB" dirty="0" smtClean="0"/>
              <a:t>  working </a:t>
            </a:r>
            <a:r>
              <a:rPr lang="en-GB" dirty="0"/>
              <a:t>below </a:t>
            </a:r>
            <a:r>
              <a:rPr lang="en-GB" b="1" dirty="0"/>
              <a:t>(WB),</a:t>
            </a:r>
            <a:r>
              <a:rPr lang="en-GB" dirty="0"/>
              <a:t> </a:t>
            </a:r>
            <a:endParaRPr lang="en-GB" dirty="0" smtClean="0"/>
          </a:p>
          <a:p>
            <a:pPr marL="109728" indent="0">
              <a:buNone/>
            </a:pPr>
            <a:r>
              <a:rPr lang="en-GB" dirty="0" smtClean="0"/>
              <a:t>   secure </a:t>
            </a:r>
            <a:r>
              <a:rPr lang="en-GB" b="1" dirty="0"/>
              <a:t>(S) </a:t>
            </a:r>
            <a:endParaRPr lang="en-GB" b="1" dirty="0" smtClean="0"/>
          </a:p>
          <a:p>
            <a:pPr marL="109728" indent="0">
              <a:buNone/>
            </a:pPr>
            <a:r>
              <a:rPr lang="en-GB" b="1" dirty="0"/>
              <a:t> </a:t>
            </a:r>
            <a:r>
              <a:rPr lang="en-GB" b="1" dirty="0" smtClean="0"/>
              <a:t>  </a:t>
            </a:r>
            <a:r>
              <a:rPr lang="en-GB" dirty="0" smtClean="0"/>
              <a:t>working </a:t>
            </a:r>
            <a:r>
              <a:rPr lang="en-GB" dirty="0"/>
              <a:t>above </a:t>
            </a:r>
            <a:r>
              <a:rPr lang="en-GB" b="1" dirty="0"/>
              <a:t>(WA)</a:t>
            </a:r>
            <a:r>
              <a:rPr lang="en-GB" dirty="0"/>
              <a:t> </a:t>
            </a:r>
            <a:r>
              <a:rPr lang="en-GB" dirty="0" smtClean="0"/>
              <a:t>   </a:t>
            </a:r>
            <a:endParaRPr lang="en-GB" dirty="0" smtClean="0"/>
          </a:p>
          <a:p>
            <a:pPr marL="109728" indent="0">
              <a:buNone/>
            </a:pPr>
            <a:r>
              <a:rPr lang="en-GB" dirty="0"/>
              <a:t> </a:t>
            </a:r>
            <a:r>
              <a:rPr lang="en-GB" dirty="0" smtClean="0"/>
              <a:t>                                       </a:t>
            </a:r>
            <a:r>
              <a:rPr lang="en-GB" dirty="0" smtClean="0"/>
              <a:t>year </a:t>
            </a:r>
            <a:r>
              <a:rPr lang="en-GB" dirty="0"/>
              <a:t>group objectives.  </a:t>
            </a:r>
            <a:r>
              <a:rPr lang="en-GB" dirty="0" smtClean="0"/>
              <a:t>(ARE)</a:t>
            </a:r>
          </a:p>
          <a:p>
            <a:endParaRPr lang="en-GB" dirty="0"/>
          </a:p>
          <a:p>
            <a:pPr marL="109728" indent="0">
              <a:buNone/>
            </a:pPr>
            <a:r>
              <a:rPr lang="en-GB" dirty="0" smtClean="0"/>
              <a:t> We </a:t>
            </a:r>
            <a:r>
              <a:rPr lang="en-GB" dirty="0"/>
              <a:t>have </a:t>
            </a:r>
            <a:r>
              <a:rPr lang="en-GB" dirty="0" smtClean="0"/>
              <a:t>also included </a:t>
            </a:r>
            <a:r>
              <a:rPr lang="en-GB" b="1" dirty="0"/>
              <a:t>(WB+),</a:t>
            </a:r>
            <a:r>
              <a:rPr lang="en-GB" dirty="0"/>
              <a:t> </a:t>
            </a:r>
            <a:r>
              <a:rPr lang="en-GB" dirty="0" smtClean="0"/>
              <a:t> </a:t>
            </a:r>
            <a:r>
              <a:rPr lang="en-GB" b="1" dirty="0" smtClean="0"/>
              <a:t>(</a:t>
            </a:r>
            <a:r>
              <a:rPr lang="en-GB" b="1" dirty="0"/>
              <a:t>S+)</a:t>
            </a:r>
            <a:r>
              <a:rPr lang="en-GB" dirty="0"/>
              <a:t> and </a:t>
            </a:r>
            <a:r>
              <a:rPr lang="en-GB" b="1" dirty="0"/>
              <a:t>(WA+).</a:t>
            </a:r>
            <a:r>
              <a:rPr lang="en-GB" dirty="0"/>
              <a:t>  </a:t>
            </a:r>
            <a:endParaRPr lang="en-GB" dirty="0" smtClean="0"/>
          </a:p>
          <a:p>
            <a:pPr marL="109728" indent="0">
              <a:buNone/>
            </a:pPr>
            <a:r>
              <a:rPr lang="en-GB" dirty="0" smtClean="0"/>
              <a:t> </a:t>
            </a:r>
            <a:endParaRPr lang="en-GB" dirty="0"/>
          </a:p>
          <a:p>
            <a:pPr marL="109728" indent="0">
              <a:buNone/>
            </a:pPr>
            <a:r>
              <a:rPr lang="en-GB" dirty="0" smtClean="0"/>
              <a:t>The </a:t>
            </a:r>
            <a:r>
              <a:rPr lang="en-GB" dirty="0"/>
              <a:t>school continues to use Insight tracker to measure and monitor </a:t>
            </a:r>
            <a:r>
              <a:rPr lang="en-GB" dirty="0" smtClean="0"/>
              <a:t>attainment and progress</a:t>
            </a:r>
            <a:r>
              <a:rPr lang="en-GB" dirty="0"/>
              <a:t>.  Progress will now be measured using average depth of </a:t>
            </a:r>
            <a:r>
              <a:rPr lang="en-GB" dirty="0" smtClean="0"/>
              <a:t>learning as well as  looking </a:t>
            </a:r>
            <a:r>
              <a:rPr lang="en-GB" dirty="0" smtClean="0"/>
              <a:t>at children’s achievements in their books.</a:t>
            </a:r>
            <a:endParaRPr lang="en-GB" dirty="0"/>
          </a:p>
        </p:txBody>
      </p:sp>
      <p:sp>
        <p:nvSpPr>
          <p:cNvPr id="2" name="Title 1"/>
          <p:cNvSpPr>
            <a:spLocks noGrp="1"/>
          </p:cNvSpPr>
          <p:nvPr>
            <p:ph type="title"/>
          </p:nvPr>
        </p:nvSpPr>
        <p:spPr>
          <a:xfrm>
            <a:off x="457200" y="274638"/>
            <a:ext cx="8229600" cy="792162"/>
          </a:xfrm>
        </p:spPr>
        <p:txBody>
          <a:bodyPr>
            <a:normAutofit/>
          </a:bodyPr>
          <a:lstStyle/>
          <a:p>
            <a:pPr algn="ctr"/>
            <a:r>
              <a:rPr lang="en-GB" sz="4000" dirty="0" smtClean="0">
                <a:solidFill>
                  <a:srgbClr val="00B0F0"/>
                </a:solidFill>
              </a:rPr>
              <a:t>Assessment </a:t>
            </a:r>
            <a:r>
              <a:rPr lang="en-GB" sz="4000" dirty="0" smtClean="0">
                <a:solidFill>
                  <a:srgbClr val="00B0F0"/>
                </a:solidFill>
              </a:rPr>
              <a:t>without Levels</a:t>
            </a:r>
            <a:endParaRPr lang="en-GB" sz="4000" dirty="0">
              <a:solidFill>
                <a:srgbClr val="00B0F0"/>
              </a:solidFill>
            </a:endParaRPr>
          </a:p>
        </p:txBody>
      </p:sp>
    </p:spTree>
    <p:extLst>
      <p:ext uri="{BB962C8B-B14F-4D97-AF65-F5344CB8AC3E}">
        <p14:creationId xmlns:p14="http://schemas.microsoft.com/office/powerpoint/2010/main" val="1425982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fontAlgn="ctr">
              <a:buNone/>
            </a:pPr>
            <a:endParaRPr lang="en-GB" b="1" dirty="0" smtClean="0"/>
          </a:p>
          <a:p>
            <a:pPr marL="109728" indent="0">
              <a:buNone/>
            </a:pPr>
            <a:endParaRPr lang="en-GB" dirty="0"/>
          </a:p>
        </p:txBody>
      </p:sp>
      <p:sp>
        <p:nvSpPr>
          <p:cNvPr id="3" name="Title 2"/>
          <p:cNvSpPr>
            <a:spLocks noGrp="1"/>
          </p:cNvSpPr>
          <p:nvPr>
            <p:ph type="title"/>
          </p:nvPr>
        </p:nvSpPr>
        <p:spPr/>
        <p:txBody>
          <a:bodyPr/>
          <a:lstStyle/>
          <a:p>
            <a:pPr algn="ctr"/>
            <a:r>
              <a:rPr lang="en-GB" dirty="0" smtClean="0">
                <a:solidFill>
                  <a:srgbClr val="00B0F0"/>
                </a:solidFill>
              </a:rPr>
              <a:t>Average Depth of Learning</a:t>
            </a:r>
            <a:endParaRPr lang="en-GB" dirty="0">
              <a:solidFill>
                <a:srgbClr val="00B0F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204120440"/>
              </p:ext>
            </p:extLst>
          </p:nvPr>
        </p:nvGraphicFramePr>
        <p:xfrm>
          <a:off x="914400" y="1905000"/>
          <a:ext cx="7086600" cy="3703320"/>
        </p:xfrm>
        <a:graphic>
          <a:graphicData uri="http://schemas.openxmlformats.org/drawingml/2006/table">
            <a:tbl>
              <a:tblPr firstRow="1" bandRow="1">
                <a:tableStyleId>{5C22544A-7EE6-4342-B048-85BDC9FD1C3A}</a:tableStyleId>
              </a:tblPr>
              <a:tblGrid>
                <a:gridCol w="838200"/>
                <a:gridCol w="6248400"/>
              </a:tblGrid>
              <a:tr h="925830">
                <a:tc>
                  <a:txBody>
                    <a:bodyPr/>
                    <a:lstStyle/>
                    <a:p>
                      <a:r>
                        <a:rPr lang="en-GB" sz="2400" dirty="0" smtClean="0">
                          <a:solidFill>
                            <a:schemeClr val="accent5"/>
                          </a:solidFill>
                        </a:rPr>
                        <a:t>0</a:t>
                      </a:r>
                      <a:endParaRPr lang="en-GB" sz="2400" dirty="0">
                        <a:solidFill>
                          <a:schemeClr val="accent5"/>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solidFill>
                            <a:schemeClr val="accent5"/>
                          </a:solidFill>
                        </a:rPr>
                        <a:t>Taught, but not yet understood</a:t>
                      </a:r>
                    </a:p>
                    <a:p>
                      <a:pPr algn="ctr"/>
                      <a:endParaRPr lang="en-GB" sz="2400" dirty="0">
                        <a:solidFill>
                          <a:schemeClr val="accent5"/>
                        </a:solidFill>
                      </a:endParaRPr>
                    </a:p>
                  </a:txBody>
                  <a:tcPr/>
                </a:tc>
              </a:tr>
              <a:tr h="925830">
                <a:tc>
                  <a:txBody>
                    <a:bodyPr/>
                    <a:lstStyle/>
                    <a:p>
                      <a:r>
                        <a:rPr lang="en-GB" sz="2400" b="1" dirty="0" smtClean="0">
                          <a:solidFill>
                            <a:schemeClr val="accent5"/>
                          </a:solidFill>
                        </a:rPr>
                        <a:t>1</a:t>
                      </a:r>
                      <a:endParaRPr lang="en-GB" sz="2400" b="1" dirty="0">
                        <a:solidFill>
                          <a:schemeClr val="accent5"/>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chemeClr val="accent5"/>
                          </a:solidFill>
                        </a:rPr>
                        <a:t>Some evidence, but not yet secure</a:t>
                      </a:r>
                    </a:p>
                    <a:p>
                      <a:endParaRPr lang="en-GB" sz="2400" b="1" dirty="0">
                        <a:solidFill>
                          <a:schemeClr val="accent5"/>
                        </a:solidFill>
                      </a:endParaRPr>
                    </a:p>
                  </a:txBody>
                  <a:tcPr/>
                </a:tc>
              </a:tr>
              <a:tr h="925830">
                <a:tc>
                  <a:txBody>
                    <a:bodyPr/>
                    <a:lstStyle/>
                    <a:p>
                      <a:r>
                        <a:rPr lang="en-GB" sz="2400" b="1" dirty="0" smtClean="0">
                          <a:solidFill>
                            <a:schemeClr val="accent5"/>
                          </a:solidFill>
                        </a:rPr>
                        <a:t>2</a:t>
                      </a:r>
                      <a:endParaRPr lang="en-GB" sz="2400" b="1" dirty="0">
                        <a:solidFill>
                          <a:schemeClr val="accent5"/>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chemeClr val="accent5"/>
                          </a:solidFill>
                        </a:rPr>
                        <a:t>Objective secured</a:t>
                      </a:r>
                    </a:p>
                    <a:p>
                      <a:endParaRPr lang="en-GB" sz="2400" b="1" dirty="0">
                        <a:solidFill>
                          <a:schemeClr val="accent5"/>
                        </a:solidFill>
                      </a:endParaRPr>
                    </a:p>
                  </a:txBody>
                  <a:tcPr/>
                </a:tc>
              </a:tr>
              <a:tr h="925830">
                <a:tc>
                  <a:txBody>
                    <a:bodyPr/>
                    <a:lstStyle/>
                    <a:p>
                      <a:r>
                        <a:rPr lang="en-GB" sz="2400" b="1" dirty="0" smtClean="0">
                          <a:solidFill>
                            <a:schemeClr val="accent5"/>
                          </a:solidFill>
                        </a:rPr>
                        <a:t>3</a:t>
                      </a:r>
                      <a:endParaRPr lang="en-GB" sz="2400" b="1" dirty="0">
                        <a:solidFill>
                          <a:schemeClr val="accent5"/>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b="1" dirty="0" smtClean="0">
                          <a:solidFill>
                            <a:schemeClr val="accent5"/>
                          </a:solidFill>
                        </a:rPr>
                        <a:t>Working at greater depth</a:t>
                      </a:r>
                    </a:p>
                    <a:p>
                      <a:endParaRPr lang="en-GB" sz="2400" b="1" dirty="0">
                        <a:solidFill>
                          <a:schemeClr val="accent5"/>
                        </a:solidFill>
                      </a:endParaRPr>
                    </a:p>
                  </a:txBody>
                  <a:tcPr/>
                </a:tc>
              </a:tr>
            </a:tbl>
          </a:graphicData>
        </a:graphic>
      </p:graphicFrame>
    </p:spTree>
    <p:extLst>
      <p:ext uri="{BB962C8B-B14F-4D97-AF65-F5344CB8AC3E}">
        <p14:creationId xmlns:p14="http://schemas.microsoft.com/office/powerpoint/2010/main" val="13102721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763000" cy="5791200"/>
          </a:xfrm>
        </p:spPr>
        <p:txBody>
          <a:bodyPr>
            <a:normAutofit fontScale="85000" lnSpcReduction="20000"/>
          </a:bodyPr>
          <a:lstStyle/>
          <a:p>
            <a:pPr marL="109728" indent="0">
              <a:buNone/>
            </a:pPr>
            <a:r>
              <a:rPr lang="en-GB" sz="2900" b="1" dirty="0" smtClean="0"/>
              <a:t>Your child’s teacher will use a combination of the EYFS profile and the new baseline assessment to measure your child’s progress. </a:t>
            </a:r>
          </a:p>
          <a:p>
            <a:pPr marL="109728" indent="0">
              <a:buNone/>
            </a:pPr>
            <a:endParaRPr lang="en-GB" dirty="0" smtClean="0"/>
          </a:p>
          <a:p>
            <a:r>
              <a:rPr lang="en-GB" b="1" u="sng" dirty="0" smtClean="0"/>
              <a:t>Baseline: </a:t>
            </a:r>
          </a:p>
          <a:p>
            <a:pPr marL="109728" indent="0">
              <a:buNone/>
            </a:pPr>
            <a:r>
              <a:rPr lang="en-GB" dirty="0" smtClean="0"/>
              <a:t>The baseline assessment will result in a score that forms part of your child’s baseline profile. By having a good understanding of your child’s abilities when they start school, your child’s teacher will be able to measure their progress. The baseline assessment is called CEM and is computer based.</a:t>
            </a:r>
          </a:p>
          <a:p>
            <a:pPr marL="109728" indent="0">
              <a:buNone/>
            </a:pPr>
            <a:endParaRPr lang="en-GB" dirty="0" smtClean="0"/>
          </a:p>
          <a:p>
            <a:pPr>
              <a:buFont typeface="Wingdings" panose="05000000000000000000" pitchFamily="2" charset="2"/>
              <a:buChar char="Ø"/>
            </a:pPr>
            <a:r>
              <a:rPr lang="en-GB" b="1" u="sng" dirty="0" smtClean="0"/>
              <a:t>EYFS Profile: </a:t>
            </a:r>
          </a:p>
          <a:p>
            <a:pPr marL="109728" indent="0">
              <a:buNone/>
            </a:pPr>
            <a:r>
              <a:rPr lang="en-GB" dirty="0" smtClean="0"/>
              <a:t>The EYFS profile assessment is carried out in the final term of Reception The main purpose of the EYFS profile is to provide a reliable, valid and accurate assessment of individual children at the end of the EYFS.</a:t>
            </a:r>
          </a:p>
          <a:p>
            <a:pPr marL="109728" indent="0">
              <a:buNone/>
            </a:pPr>
            <a:r>
              <a:rPr lang="en-GB" dirty="0" smtClean="0"/>
              <a:t> </a:t>
            </a:r>
          </a:p>
        </p:txBody>
      </p:sp>
      <p:sp>
        <p:nvSpPr>
          <p:cNvPr id="2" name="Title 1"/>
          <p:cNvSpPr>
            <a:spLocks noGrp="1"/>
          </p:cNvSpPr>
          <p:nvPr>
            <p:ph type="title"/>
          </p:nvPr>
        </p:nvSpPr>
        <p:spPr>
          <a:xfrm>
            <a:off x="457200" y="0"/>
            <a:ext cx="8229600" cy="990600"/>
          </a:xfrm>
        </p:spPr>
        <p:txBody>
          <a:bodyPr/>
          <a:lstStyle/>
          <a:p>
            <a:pPr algn="ctr"/>
            <a:r>
              <a:rPr lang="en-GB" sz="4000" dirty="0">
                <a:solidFill>
                  <a:srgbClr val="00B0F0"/>
                </a:solidFill>
              </a:rPr>
              <a:t>Reception</a:t>
            </a:r>
          </a:p>
        </p:txBody>
      </p:sp>
    </p:spTree>
    <p:extLst>
      <p:ext uri="{BB962C8B-B14F-4D97-AF65-F5344CB8AC3E}">
        <p14:creationId xmlns:p14="http://schemas.microsoft.com/office/powerpoint/2010/main" val="918420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382000" cy="5791200"/>
          </a:xfrm>
        </p:spPr>
        <p:txBody>
          <a:bodyPr>
            <a:normAutofit fontScale="32500" lnSpcReduction="20000"/>
          </a:bodyPr>
          <a:lstStyle/>
          <a:p>
            <a:pPr marL="109728" indent="0">
              <a:buNone/>
            </a:pPr>
            <a:r>
              <a:rPr lang="en-GB" sz="5500" dirty="0" smtClean="0"/>
              <a:t>The Phonics Screening Check demonstrates how well your child can use the phonics skills they’ve learned up to the end of Year 1, and to identify students who need extra phonics help. </a:t>
            </a:r>
          </a:p>
          <a:p>
            <a:pPr marL="109728" indent="0">
              <a:buNone/>
            </a:pPr>
            <a:endParaRPr lang="en-GB" sz="5500" dirty="0" smtClean="0"/>
          </a:p>
          <a:p>
            <a:pPr marL="109728" indent="0">
              <a:buNone/>
            </a:pPr>
            <a:r>
              <a:rPr lang="en-GB" sz="5500" dirty="0" smtClean="0"/>
              <a:t>The checks consist of 40 words and non-words that your child will be asked to read one on-one with a teacher. Non-words (or nonsense words, or pseudo words) are a collection of letters that will follow phonics rules your child has been taught, but don’t mean anything. </a:t>
            </a:r>
          </a:p>
          <a:p>
            <a:pPr marL="109728" indent="0">
              <a:buNone/>
            </a:pPr>
            <a:endParaRPr lang="en-GB" sz="5500" dirty="0" smtClean="0"/>
          </a:p>
          <a:p>
            <a:pPr marL="109728" indent="0">
              <a:buNone/>
            </a:pPr>
            <a:r>
              <a:rPr lang="en-GB" sz="5500" dirty="0" smtClean="0"/>
              <a:t>The 40 words and non-words are divided into two sections – one with simple word structures of three or four letters, and one with more complex word structures of five or six letters. </a:t>
            </a:r>
          </a:p>
          <a:p>
            <a:pPr marL="109728" indent="0">
              <a:buNone/>
            </a:pPr>
            <a:endParaRPr lang="en-GB" sz="5500" dirty="0" smtClean="0"/>
          </a:p>
          <a:p>
            <a:pPr marL="109728" indent="0">
              <a:buNone/>
            </a:pPr>
            <a:r>
              <a:rPr lang="en-GB" sz="5500" dirty="0" smtClean="0"/>
              <a:t>Your child will be scored against a national standard, and the main result will be whether or not they fall below, within or above this standard </a:t>
            </a:r>
          </a:p>
          <a:p>
            <a:pPr marL="109728" indent="0">
              <a:buNone/>
            </a:pPr>
            <a:endParaRPr lang="en-GB" sz="5500" dirty="0" smtClean="0"/>
          </a:p>
          <a:p>
            <a:pPr marL="109728" indent="0">
              <a:buNone/>
            </a:pPr>
            <a:r>
              <a:rPr lang="en-GB" sz="5500" dirty="0" smtClean="0"/>
              <a:t>Children who do not meet the required standard in Year 1 will be re-checked in Year 2.</a:t>
            </a:r>
          </a:p>
          <a:p>
            <a:pPr marL="109728" indent="0" algn="ctr">
              <a:buNone/>
            </a:pPr>
            <a:endParaRPr lang="en-GB" b="1" dirty="0" smtClean="0"/>
          </a:p>
          <a:p>
            <a:pPr marL="109728" indent="0" algn="ctr">
              <a:buNone/>
            </a:pPr>
            <a:r>
              <a:rPr lang="en-GB" sz="5000" b="1" dirty="0" smtClean="0"/>
              <a:t>Amberley: June </a:t>
            </a:r>
            <a:r>
              <a:rPr lang="en-GB" sz="5000" b="1" dirty="0" smtClean="0"/>
              <a:t>2014 past mark 60%      June 2015 past mark 86%</a:t>
            </a:r>
            <a:endParaRPr lang="en-GB" sz="5000" b="1" dirty="0"/>
          </a:p>
        </p:txBody>
      </p:sp>
      <p:sp>
        <p:nvSpPr>
          <p:cNvPr id="2" name="Title 1"/>
          <p:cNvSpPr>
            <a:spLocks noGrp="1"/>
          </p:cNvSpPr>
          <p:nvPr>
            <p:ph type="title"/>
          </p:nvPr>
        </p:nvSpPr>
        <p:spPr>
          <a:xfrm>
            <a:off x="457200" y="274638"/>
            <a:ext cx="8229600" cy="715962"/>
          </a:xfrm>
        </p:spPr>
        <p:txBody>
          <a:bodyPr>
            <a:normAutofit/>
          </a:bodyPr>
          <a:lstStyle/>
          <a:p>
            <a:r>
              <a:rPr lang="en-GB" sz="4000" dirty="0">
                <a:solidFill>
                  <a:srgbClr val="00B0F0"/>
                </a:solidFill>
              </a:rPr>
              <a:t>Phonics Screening Check, Year 1 </a:t>
            </a:r>
          </a:p>
        </p:txBody>
      </p:sp>
    </p:spTree>
    <p:extLst>
      <p:ext uri="{BB962C8B-B14F-4D97-AF65-F5344CB8AC3E}">
        <p14:creationId xmlns:p14="http://schemas.microsoft.com/office/powerpoint/2010/main" val="33585791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TotalTime>
  <Words>1365</Words>
  <Application>Microsoft Office PowerPoint</Application>
  <PresentationFormat>On-screen Show (4:3)</PresentationFormat>
  <Paragraphs>119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   Understanding Assessment at Amberley Parochial Primary School</vt:lpstr>
      <vt:lpstr>Purpose of Assessment Meeting</vt:lpstr>
      <vt:lpstr>The End of levels</vt:lpstr>
      <vt:lpstr>PowerPoint Presentation</vt:lpstr>
      <vt:lpstr>How do we assess your child? </vt:lpstr>
      <vt:lpstr>Assessment without Levels</vt:lpstr>
      <vt:lpstr>Average Depth of Learning</vt:lpstr>
      <vt:lpstr>Reception</vt:lpstr>
      <vt:lpstr>Phonics Screening Check, Year 1 </vt:lpstr>
      <vt:lpstr>KS1 English, Year 2 Reading </vt:lpstr>
      <vt:lpstr>KS1 Maths, Year 2 </vt:lpstr>
      <vt:lpstr> KS2 English, Year 6 Reading </vt:lpstr>
      <vt:lpstr>KS2 Maths, Year 6 </vt:lpstr>
      <vt:lpstr>Scaled Scores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Assessment at Amberley Parochial Primary School</dc:title>
  <dc:creator>scale</dc:creator>
  <cp:lastModifiedBy>scale</cp:lastModifiedBy>
  <cp:revision>11</cp:revision>
  <dcterms:created xsi:type="dcterms:W3CDTF">2016-02-18T15:21:21Z</dcterms:created>
  <dcterms:modified xsi:type="dcterms:W3CDTF">2016-03-01T20:38:19Z</dcterms:modified>
</cp:coreProperties>
</file>